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6" r:id="rId4"/>
    <p:sldId id="275" r:id="rId5"/>
    <p:sldId id="277" r:id="rId6"/>
    <p:sldId id="274" r:id="rId7"/>
    <p:sldId id="261" r:id="rId8"/>
    <p:sldId id="269" r:id="rId9"/>
    <p:sldId id="279" r:id="rId10"/>
    <p:sldId id="280" r:id="rId11"/>
    <p:sldId id="257" r:id="rId12"/>
    <p:sldId id="258" r:id="rId13"/>
    <p:sldId id="259" r:id="rId14"/>
    <p:sldId id="270" r:id="rId15"/>
    <p:sldId id="260" r:id="rId16"/>
    <p:sldId id="263" r:id="rId17"/>
    <p:sldId id="264" r:id="rId18"/>
    <p:sldId id="265" r:id="rId19"/>
    <p:sldId id="266" r:id="rId20"/>
    <p:sldId id="267" r:id="rId21"/>
    <p:sldId id="268" r:id="rId22"/>
    <p:sldId id="271" r:id="rId23"/>
    <p:sldId id="272" r:id="rId24"/>
    <p:sldId id="273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>
      <p:cViewPr varScale="1">
        <p:scale>
          <a:sx n="95" d="100"/>
          <a:sy n="95" d="100"/>
        </p:scale>
        <p:origin x="11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ological_hazard" TargetMode="External"/><Relationship Id="rId2" Type="http://schemas.openxmlformats.org/officeDocument/2006/relationships/hyperlink" Target="https://en.wikipedia.org/wiki/Food_safe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Chemical_hazar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l8Unowv5XA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ongshoreman" TargetMode="External"/><Relationship Id="rId2" Type="http://schemas.openxmlformats.org/officeDocument/2006/relationships/hyperlink" Target="https://en.wikipedia.org/wiki/Teamste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Expressman" TargetMode="External"/><Relationship Id="rId4" Type="http://schemas.openxmlformats.org/officeDocument/2006/relationships/hyperlink" Target="https://en.wikipedia.org/wiki/Blacksmit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Great Boston Molasses Flood 1919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294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Supplementary Info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105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Molasses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Molasses (aka treacle), is not listed as a dangerous substance under COMAH or any similar regulations</a:t>
            </a:r>
          </a:p>
          <a:p>
            <a:r>
              <a:rPr lang="en-GB" dirty="0" smtClean="0"/>
              <a:t>This ‘safe’ substance caused the death of 21 people and hundreds of horses when a large storage tank ruptured in 1919</a:t>
            </a:r>
          </a:p>
          <a:p>
            <a:r>
              <a:rPr lang="en-GB" dirty="0" smtClean="0"/>
              <a:t>Density = 1,400kg/m3</a:t>
            </a:r>
          </a:p>
          <a:p>
            <a:r>
              <a:rPr lang="en-GB" dirty="0" smtClean="0"/>
              <a:t>Viscosity = low hundreds of </a:t>
            </a:r>
            <a:r>
              <a:rPr lang="en-GB" dirty="0" err="1" smtClean="0"/>
              <a:t>Nsec</a:t>
            </a:r>
            <a:r>
              <a:rPr lang="en-GB" dirty="0" smtClean="0"/>
              <a:t>/m2.  (variable with temperature)</a:t>
            </a:r>
          </a:p>
          <a:p>
            <a:r>
              <a:rPr lang="en-GB" dirty="0" smtClean="0"/>
              <a:t>Molasses was used to make alcohol which was a major component of explosives such as dynamite and was a key part of the war effort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689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Tank design and construction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Tank designed and constructed in 1915.  </a:t>
            </a:r>
          </a:p>
          <a:p>
            <a:r>
              <a:rPr lang="en-GB" dirty="0" smtClean="0"/>
              <a:t>90 foot diameter and 50 foot high </a:t>
            </a:r>
          </a:p>
          <a:p>
            <a:r>
              <a:rPr lang="en-GB" dirty="0" smtClean="0"/>
              <a:t>Volume of 9,000m3</a:t>
            </a:r>
          </a:p>
          <a:p>
            <a:r>
              <a:rPr lang="en-GB" dirty="0" smtClean="0"/>
              <a:t>When full, the tank would have contained around 12,500 tonnes of molasses</a:t>
            </a:r>
          </a:p>
          <a:p>
            <a:r>
              <a:rPr lang="en-GB" dirty="0" smtClean="0"/>
              <a:t>No full leak test was carried out.  A ‘test’  to a depth of 150mm (6 inches) water was the only test done.  It would have taken weeks to fill the tank fully which was deemed too long to wait..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97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Tank design and construction cont’d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Fracture mechanics was in its infancy, and crack propagation was not fully understood.   and so safety factors were used to build in conservatism</a:t>
            </a:r>
          </a:p>
          <a:p>
            <a:r>
              <a:rPr lang="en-GB" dirty="0" smtClean="0"/>
              <a:t>A safety factor of 3 was specified</a:t>
            </a:r>
          </a:p>
          <a:p>
            <a:r>
              <a:rPr lang="en-GB" dirty="0" smtClean="0"/>
              <a:t>A later calculation of tensile stresses applied and the plate thickness showed that a safety factor of 1.5 was delivered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736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Tank design and construction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Following the tank rupture, the steel was tested and was found to have ultimate tensile strength of 55-56,000psi.  </a:t>
            </a:r>
          </a:p>
          <a:p>
            <a:r>
              <a:rPr lang="en-GB" dirty="0" smtClean="0"/>
              <a:t>Following tank rupture, experts estimate that the hoop strength at the bottom of the tank was 38,000psi giving a safety factor of 1.5, not 3.0 as specified.  </a:t>
            </a:r>
          </a:p>
          <a:p>
            <a:r>
              <a:rPr lang="en-GB" dirty="0" smtClean="0"/>
              <a:t>No account appears to have been taken of the manhole port which was at the bottom of the tank and which could have acted as a stress raiser. The crack was shown to have started near the manhole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380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Tank failure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storage tank burst and disintegrated into 7 pieces</a:t>
            </a:r>
          </a:p>
          <a:p>
            <a:r>
              <a:rPr lang="en-GB" dirty="0" smtClean="0"/>
              <a:t>The main tear rose from the bottom of the tank, through the manhole cover and up through a line of vertical rivets.</a:t>
            </a:r>
          </a:p>
          <a:p>
            <a:r>
              <a:rPr lang="en-GB" dirty="0" smtClean="0"/>
              <a:t>Rivets were over stressed and popped out  </a:t>
            </a:r>
          </a:p>
          <a:p>
            <a:r>
              <a:rPr lang="en-GB" dirty="0" smtClean="0"/>
              <a:t>Every plate of metal at every level was thinner than design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906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did the tank rupture?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Despite claims by the owners and their insurers, there was no evidence that the tank had been bombed</a:t>
            </a:r>
          </a:p>
          <a:p>
            <a:r>
              <a:rPr lang="en-GB" dirty="0" smtClean="0"/>
              <a:t>During the three years of operation, the tank had been completely filled only eight times – intermittent cyclic loading?</a:t>
            </a:r>
          </a:p>
          <a:p>
            <a:r>
              <a:rPr lang="en-GB" dirty="0" smtClean="0"/>
              <a:t>The tank was known to leak.  In line with normal practice, efforts were made to stem the leaks through caulking.  The tank was even painted brown to hide the leaks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083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did the tank rupture?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Warm molasses had been added to the tank reducing the overall viscosity.  The bulk temperature was warmer than the ambient temperature</a:t>
            </a:r>
          </a:p>
          <a:p>
            <a:r>
              <a:rPr lang="en-GB" dirty="0" smtClean="0"/>
              <a:t>The ambient temperature had risen from -17oC to 5oC. </a:t>
            </a:r>
          </a:p>
          <a:p>
            <a:r>
              <a:rPr lang="en-GB" dirty="0" smtClean="0"/>
              <a:t>There may have been fermentation within the tank leading to production of CO</a:t>
            </a:r>
            <a:r>
              <a:rPr lang="en-GB" baseline="-25000" dirty="0" smtClean="0"/>
              <a:t>2</a:t>
            </a:r>
            <a:r>
              <a:rPr lang="en-GB" dirty="0" smtClean="0"/>
              <a:t> which would have increased the working pressure </a:t>
            </a:r>
          </a:p>
          <a:p>
            <a:r>
              <a:rPr lang="en-GB" dirty="0" smtClean="0"/>
              <a:t>Evidence showed that a failure started at the manhole cover near the bottom of the tank.  Possibly a fatigue crack grew to the point of criticality.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704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did the tank rupture?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Calculations from Harvard University estimate the hoop stress on the tank wall immediately before the rupture was 31,000psi.  </a:t>
            </a:r>
          </a:p>
          <a:p>
            <a:r>
              <a:rPr lang="en-GB" dirty="0" smtClean="0"/>
              <a:t>Analysis immediately after the tank rupture showed the tensile strength of </a:t>
            </a:r>
            <a:r>
              <a:rPr lang="en-GB" smtClean="0"/>
              <a:t>the steel to be 55-56,000psi.  </a:t>
            </a:r>
            <a:endParaRPr lang="en-GB" dirty="0" smtClean="0"/>
          </a:p>
          <a:p>
            <a:r>
              <a:rPr lang="en-GB" dirty="0" smtClean="0"/>
              <a:t>Using the </a:t>
            </a:r>
            <a:r>
              <a:rPr lang="en-GB" dirty="0"/>
              <a:t>s</a:t>
            </a:r>
            <a:r>
              <a:rPr lang="en-GB" dirty="0" smtClean="0"/>
              <a:t>afety factor of 3, the safe stress would have been around 18,000psi.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122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so many fatalities?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Some people were hit by debris from the tank, collapsing buildings and the buckled railway line</a:t>
            </a:r>
          </a:p>
          <a:p>
            <a:r>
              <a:rPr lang="en-GB" dirty="0" smtClean="0"/>
              <a:t>Many were suffocated by the molasses</a:t>
            </a:r>
          </a:p>
          <a:p>
            <a:r>
              <a:rPr lang="en-GB" dirty="0" smtClean="0"/>
              <a:t>The 9,000m3 of molasses moved extremely quickly – best contemporary estimate suggest 35mph.  </a:t>
            </a:r>
          </a:p>
          <a:p>
            <a:r>
              <a:rPr lang="en-GB" dirty="0" smtClean="0"/>
              <a:t>Molasses is a non </a:t>
            </a:r>
            <a:r>
              <a:rPr lang="en-GB" dirty="0"/>
              <a:t>N</a:t>
            </a:r>
            <a:r>
              <a:rPr lang="en-GB" dirty="0" smtClean="0"/>
              <a:t>ewtonian fluid and the viscosity is not constant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16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Tank layout and neighbourhood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4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4872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so many fatalities?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viscosity of warm and cold Molasses is markedly different with cold molasses around 3 times higher than warm molasses</a:t>
            </a:r>
          </a:p>
          <a:p>
            <a:r>
              <a:rPr lang="en-GB" dirty="0" smtClean="0"/>
              <a:t>Initially, the bulk molasses would have moved very rapidly in a high ‘wave’ of molasses.  Eye witness estimate that the wave was 25 feet high. </a:t>
            </a:r>
          </a:p>
          <a:p>
            <a:r>
              <a:rPr lang="en-GB" dirty="0" smtClean="0"/>
              <a:t>The wave would have covered 100m in just over 6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726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so many fatalities?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viscosity of the molasses would have increased dramatically as it cooled</a:t>
            </a:r>
          </a:p>
          <a:p>
            <a:r>
              <a:rPr lang="en-GB" dirty="0" smtClean="0"/>
              <a:t>In effect, many people – and animals – were trapped in the sticky molasses and were unable to escape or could not be rescued in time.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553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the event…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tank rupture led to the first ever class action in the US courts.</a:t>
            </a:r>
          </a:p>
          <a:p>
            <a:r>
              <a:rPr lang="en-GB" dirty="0" smtClean="0"/>
              <a:t>After a long court case with thousands of hours of evidence, the verdict – delivered 6 years after the accident – found in favour of the 119 plaintiffs and $300,000 damages were awarded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218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the event…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 technical summary of the judgement showed that there was no evidence that the purchaser of the tank:-</a:t>
            </a:r>
          </a:p>
          <a:p>
            <a:pPr lvl="1"/>
            <a:r>
              <a:rPr lang="en-GB" dirty="0" smtClean="0"/>
              <a:t>Made any attempt to confirm if the safety factor of 3.0 had been designed in</a:t>
            </a:r>
          </a:p>
          <a:p>
            <a:pPr lvl="1"/>
            <a:r>
              <a:rPr lang="en-GB" dirty="0" smtClean="0"/>
              <a:t>Made any attempt to check if the tank as built conformed to the engineering drawings</a:t>
            </a:r>
          </a:p>
          <a:p>
            <a:pPr lvl="1"/>
            <a:r>
              <a:rPr lang="en-GB" dirty="0" smtClean="0"/>
              <a:t>Made any attempt to ensure good practice was adhered to during fabrication.  </a:t>
            </a:r>
          </a:p>
          <a:p>
            <a:r>
              <a:rPr lang="en-GB" dirty="0" smtClean="0"/>
              <a:t>In addition no adequate leak or strength test was carried out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480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363"/>
            <a:ext cx="9144000" cy="643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67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Would this happen today?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Would a HAZOP (HACCP) have picked any of this up?</a:t>
            </a:r>
          </a:p>
          <a:p>
            <a:pPr lvl="1"/>
            <a:r>
              <a:rPr lang="en-GB" sz="1700" b="1" dirty="0"/>
              <a:t>Hazard analysis and critical control points</a:t>
            </a:r>
            <a:r>
              <a:rPr lang="en-GB" sz="1700" dirty="0"/>
              <a:t>, or </a:t>
            </a:r>
            <a:r>
              <a:rPr lang="en-GB" sz="1700" b="1"/>
              <a:t>HACCP</a:t>
            </a:r>
            <a:r>
              <a:rPr lang="en-GB" sz="1700"/>
              <a:t> </a:t>
            </a:r>
            <a:r>
              <a:rPr lang="en-GB" sz="1700" smtClean="0"/>
              <a:t> </a:t>
            </a:r>
            <a:r>
              <a:rPr lang="en-GB" sz="1700" dirty="0"/>
              <a:t>is a systematic preventive approach to </a:t>
            </a:r>
            <a:r>
              <a:rPr lang="en-GB" sz="1700" dirty="0">
                <a:hlinkClick r:id="rId2" tooltip="Food safety"/>
              </a:rPr>
              <a:t>food safety</a:t>
            </a:r>
            <a:r>
              <a:rPr lang="en-GB" sz="1700" dirty="0"/>
              <a:t> from </a:t>
            </a:r>
            <a:r>
              <a:rPr lang="en-GB" sz="1700" dirty="0">
                <a:hlinkClick r:id="rId3" tooltip="Biological hazard"/>
              </a:rPr>
              <a:t>biological</a:t>
            </a:r>
            <a:r>
              <a:rPr lang="en-GB" sz="1700" dirty="0"/>
              <a:t>, </a:t>
            </a:r>
            <a:r>
              <a:rPr lang="en-GB" sz="1700" dirty="0">
                <a:hlinkClick r:id="rId4" tooltip="Chemical hazard"/>
              </a:rPr>
              <a:t>chemical</a:t>
            </a:r>
            <a:r>
              <a:rPr lang="en-GB" sz="1700" dirty="0"/>
              <a:t>, and physical hazards in production processes that can cause the finished product to be unsafe and designs measures to reduce these risks to a safe level. In this manner, HACCP attempts to avoid hazards rather than attempting to inspect finished products for the effects of those hazards.</a:t>
            </a:r>
            <a:endParaRPr lang="en-GB" sz="1700" dirty="0" smtClean="0"/>
          </a:p>
          <a:p>
            <a:r>
              <a:rPr lang="en-GB" dirty="0" smtClean="0"/>
              <a:t>Would COMAH have helped?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813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shland Oil Company Diesel Fuel Spill 1988 Allegheny County Pennsylvani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1561" y="725933"/>
            <a:ext cx="7471839" cy="555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www.youtube.com/watch?v=Bl8Unowv5XA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66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444"/>
          <a:stretch>
            <a:fillRect/>
          </a:stretch>
        </p:blipFill>
        <p:spPr>
          <a:xfrm rot="5400000">
            <a:off x="1792288" y="612775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03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711"/>
            <a:ext cx="9144000" cy="398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8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" b="194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1800" dirty="0"/>
              <a:t>The devastating aftermath of the Molasses tank </a:t>
            </a:r>
            <a:r>
              <a:rPr lang="en-GB" sz="1800" dirty="0" smtClean="0"/>
              <a:t>rupture</a:t>
            </a:r>
            <a:r>
              <a:rPr lang="en-GB" sz="1800" dirty="0"/>
              <a:t>.  The remains of the tank can be seen top right, below the white building.</a:t>
            </a:r>
          </a:p>
        </p:txBody>
      </p:sp>
    </p:spTree>
    <p:extLst>
      <p:ext uri="{BB962C8B-B14F-4D97-AF65-F5344CB8AC3E}">
        <p14:creationId xmlns:p14="http://schemas.microsoft.com/office/powerpoint/2010/main" val="375589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Close-up of the molasses tank roof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r="84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320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died?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142999" y="1477036"/>
          <a:ext cx="7239000" cy="4586610"/>
        </p:xfrm>
        <a:graphic>
          <a:graphicData uri="http://schemas.openxmlformats.org/drawingml/2006/table">
            <a:tbl>
              <a:tblPr/>
              <a:tblGrid>
                <a:gridCol w="2413000">
                  <a:extLst>
                    <a:ext uri="{9D8B030D-6E8A-4147-A177-3AD203B41FA5}">
                      <a16:colId xmlns:a16="http://schemas.microsoft.com/office/drawing/2014/main" val="659777848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1482991684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4076169586"/>
                    </a:ext>
                  </a:extLst>
                </a:gridCol>
              </a:tblGrid>
              <a:tr h="310605">
                <a:tc>
                  <a:txBody>
                    <a:bodyPr/>
                    <a:lstStyle/>
                    <a:p>
                      <a:r>
                        <a:rPr lang="en-GB" sz="900"/>
                        <a:t>William Duffy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58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Laborer (North End Paving Yard) 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494921"/>
                  </a:ext>
                </a:extLst>
              </a:tr>
              <a:tr h="177489">
                <a:tc>
                  <a:txBody>
                    <a:bodyPr/>
                    <a:lstStyle/>
                    <a:p>
                      <a:r>
                        <a:rPr lang="en-GB" sz="900"/>
                        <a:t>William Brogan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61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hlinkClick r:id="rId2" tooltip="Teamster"/>
                        </a:rPr>
                        <a:t>Teamster</a:t>
                      </a:r>
                      <a:r>
                        <a:rPr lang="en-GB" sz="900"/>
                        <a:t> 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416696"/>
                  </a:ext>
                </a:extLst>
              </a:tr>
              <a:tr h="177489">
                <a:tc>
                  <a:txBody>
                    <a:bodyPr/>
                    <a:lstStyle/>
                    <a:p>
                      <a:r>
                        <a:rPr lang="en-GB" sz="900"/>
                        <a:t>Thomas Noonan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43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hlinkClick r:id="rId3" tooltip="Longshoreman"/>
                        </a:rPr>
                        <a:t>Longshoreman</a:t>
                      </a:r>
                      <a:r>
                        <a:rPr lang="en-GB" sz="900"/>
                        <a:t> 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791833"/>
                  </a:ext>
                </a:extLst>
              </a:tr>
              <a:tr h="177489">
                <a:tc>
                  <a:txBody>
                    <a:bodyPr/>
                    <a:lstStyle/>
                    <a:p>
                      <a:r>
                        <a:rPr lang="en-GB" sz="900"/>
                        <a:t>Stephen Clougherty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34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Unemployed 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94631"/>
                  </a:ext>
                </a:extLst>
              </a:tr>
              <a:tr h="177489">
                <a:tc>
                  <a:txBody>
                    <a:bodyPr/>
                    <a:lstStyle/>
                    <a:p>
                      <a:r>
                        <a:rPr lang="en-GB" sz="900"/>
                        <a:t>Ralph Martin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21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Driver 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6731"/>
                  </a:ext>
                </a:extLst>
              </a:tr>
              <a:tr h="177489">
                <a:tc>
                  <a:txBody>
                    <a:bodyPr/>
                    <a:lstStyle/>
                    <a:p>
                      <a:r>
                        <a:rPr lang="en-GB" sz="900"/>
                        <a:t>Peter Shaughnessy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18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Teamster 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291271"/>
                  </a:ext>
                </a:extLst>
              </a:tr>
              <a:tr h="310605">
                <a:tc>
                  <a:txBody>
                    <a:bodyPr/>
                    <a:lstStyle/>
                    <a:p>
                      <a:r>
                        <a:rPr lang="en-GB" sz="900"/>
                        <a:t>Peter Francis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64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hlinkClick r:id="rId4" tooltip="Blacksmith"/>
                        </a:rPr>
                        <a:t>Blacksmith</a:t>
                      </a:r>
                      <a:r>
                        <a:rPr lang="en-GB" sz="900"/>
                        <a:t> (North End Paving Yard) 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150820"/>
                  </a:ext>
                </a:extLst>
              </a:tr>
              <a:tr h="310605">
                <a:tc>
                  <a:txBody>
                    <a:bodyPr/>
                    <a:lstStyle/>
                    <a:p>
                      <a:r>
                        <a:rPr lang="en-GB" sz="900"/>
                        <a:t>Patrick Breen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44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Laborer (North End Paving Yard) 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747069"/>
                  </a:ext>
                </a:extLst>
              </a:tr>
              <a:tr h="177489">
                <a:tc>
                  <a:txBody>
                    <a:bodyPr/>
                    <a:lstStyle/>
                    <a:p>
                      <a:r>
                        <a:rPr lang="en-GB" sz="900"/>
                        <a:t>Pasquale Iantosca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10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Child 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872545"/>
                  </a:ext>
                </a:extLst>
              </a:tr>
              <a:tr h="177489">
                <a:tc>
                  <a:txBody>
                    <a:bodyPr/>
                    <a:lstStyle/>
                    <a:p>
                      <a:r>
                        <a:rPr lang="en-GB" sz="900"/>
                        <a:t>Michael Sinnott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78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Messenger 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09119"/>
                  </a:ext>
                </a:extLst>
              </a:tr>
              <a:tr h="177489">
                <a:tc>
                  <a:txBody>
                    <a:bodyPr/>
                    <a:lstStyle/>
                    <a:p>
                      <a:r>
                        <a:rPr lang="en-GB" sz="900"/>
                        <a:t>Maria Di Stasio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10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Child 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790451"/>
                  </a:ext>
                </a:extLst>
              </a:tr>
              <a:tr h="310605">
                <a:tc>
                  <a:txBody>
                    <a:bodyPr/>
                    <a:lstStyle/>
                    <a:p>
                      <a:r>
                        <a:rPr lang="en-GB" sz="900"/>
                        <a:t>John M. Seiberlich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69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Blacksmith (North End Paving Yard) 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200900"/>
                  </a:ext>
                </a:extLst>
              </a:tr>
              <a:tr h="310605">
                <a:tc>
                  <a:txBody>
                    <a:bodyPr/>
                    <a:lstStyle/>
                    <a:p>
                      <a:r>
                        <a:rPr lang="en-GB" sz="900"/>
                        <a:t>John Callahan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43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Paver (North End Paving Yard) 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254096"/>
                  </a:ext>
                </a:extLst>
              </a:tr>
              <a:tr h="177489">
                <a:tc>
                  <a:txBody>
                    <a:bodyPr/>
                    <a:lstStyle/>
                    <a:p>
                      <a:r>
                        <a:rPr lang="en-GB" sz="900"/>
                        <a:t>James McMullen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46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Foreman, Bay State Express 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430444"/>
                  </a:ext>
                </a:extLst>
              </a:tr>
              <a:tr h="177489">
                <a:tc>
                  <a:txBody>
                    <a:bodyPr/>
                    <a:lstStyle/>
                    <a:p>
                      <a:r>
                        <a:rPr lang="en-GB" sz="900"/>
                        <a:t>James Lennon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64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Teamster/Motorman 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833420"/>
                  </a:ext>
                </a:extLst>
              </a:tr>
              <a:tr h="310605">
                <a:tc>
                  <a:txBody>
                    <a:bodyPr/>
                    <a:lstStyle/>
                    <a:p>
                      <a:r>
                        <a:rPr lang="en-GB" sz="900"/>
                        <a:t>James H. Kenneally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Unknown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Laborer (North End Paving Yard) 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696820"/>
                  </a:ext>
                </a:extLst>
              </a:tr>
              <a:tr h="177489">
                <a:tc>
                  <a:txBody>
                    <a:bodyPr/>
                    <a:lstStyle/>
                    <a:p>
                      <a:r>
                        <a:rPr lang="en-GB" sz="900"/>
                        <a:t>George Layhe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38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Firefighter (Engine 31) 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031904"/>
                  </a:ext>
                </a:extLst>
              </a:tr>
              <a:tr h="177489">
                <a:tc>
                  <a:txBody>
                    <a:bodyPr/>
                    <a:lstStyle/>
                    <a:p>
                      <a:r>
                        <a:rPr lang="en-GB" sz="900"/>
                        <a:t>Flaminio Gallerani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37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Driver 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92516"/>
                  </a:ext>
                </a:extLst>
              </a:tr>
              <a:tr h="177489">
                <a:tc>
                  <a:txBody>
                    <a:bodyPr/>
                    <a:lstStyle/>
                    <a:p>
                      <a:r>
                        <a:rPr lang="en-GB" sz="900"/>
                        <a:t>Eric Laird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17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Teamster 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568852"/>
                  </a:ext>
                </a:extLst>
              </a:tr>
              <a:tr h="177489">
                <a:tc>
                  <a:txBody>
                    <a:bodyPr/>
                    <a:lstStyle/>
                    <a:p>
                      <a:r>
                        <a:rPr lang="en-GB" sz="900"/>
                        <a:t>Cesar Nicolo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32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hlinkClick r:id="rId5" tooltip="Expressman"/>
                        </a:rPr>
                        <a:t>Expressman</a:t>
                      </a:r>
                      <a:r>
                        <a:rPr lang="en-GB" sz="900"/>
                        <a:t> 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043204"/>
                  </a:ext>
                </a:extLst>
              </a:tr>
              <a:tr h="177489">
                <a:tc>
                  <a:txBody>
                    <a:bodyPr/>
                    <a:lstStyle/>
                    <a:p>
                      <a:r>
                        <a:rPr lang="en-GB" sz="900"/>
                        <a:t>Bridget Clougherty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65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Homemaker</a:t>
                      </a:r>
                    </a:p>
                  </a:txBody>
                  <a:tcPr marL="44372" marR="44372" marT="22186" marB="22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305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82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1161</Words>
  <Application>Microsoft Office PowerPoint</Application>
  <PresentationFormat>On-screen Show (4:3)</PresentationFormat>
  <Paragraphs>134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Great Boston Molasses Flood 1919</vt:lpstr>
      <vt:lpstr>Tank layout and neighbourhood </vt:lpstr>
      <vt:lpstr>PowerPoint Presentation</vt:lpstr>
      <vt:lpstr>PowerPoint Presentation</vt:lpstr>
      <vt:lpstr>PowerPoint Presentation</vt:lpstr>
      <vt:lpstr>PowerPoint Presentation</vt:lpstr>
      <vt:lpstr> </vt:lpstr>
      <vt:lpstr>Close-up of the molasses tank roof</vt:lpstr>
      <vt:lpstr>Who died?</vt:lpstr>
      <vt:lpstr>Supplementary Info</vt:lpstr>
      <vt:lpstr>Molasses</vt:lpstr>
      <vt:lpstr>Tank design and construction</vt:lpstr>
      <vt:lpstr>Tank design and construction cont’d</vt:lpstr>
      <vt:lpstr>Tank design and construction</vt:lpstr>
      <vt:lpstr>Tank failure</vt:lpstr>
      <vt:lpstr>Why did the tank rupture?</vt:lpstr>
      <vt:lpstr>Why did the tank rupture?</vt:lpstr>
      <vt:lpstr>Why did the tank rupture?</vt:lpstr>
      <vt:lpstr>Why so many fatalities?</vt:lpstr>
      <vt:lpstr>Why so many fatalities?</vt:lpstr>
      <vt:lpstr>Why so many fatalities?</vt:lpstr>
      <vt:lpstr>After the event…</vt:lpstr>
      <vt:lpstr>After the event…</vt:lpstr>
      <vt:lpstr>PowerPoint Presentation</vt:lpstr>
      <vt:lpstr>Would this happen today?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Boston Molasses Flood 1919</dc:title>
  <dc:creator>SCCSW</dc:creator>
  <cp:lastModifiedBy>Walker, Sue</cp:lastModifiedBy>
  <cp:revision>24</cp:revision>
  <dcterms:created xsi:type="dcterms:W3CDTF">2006-08-16T00:00:00Z</dcterms:created>
  <dcterms:modified xsi:type="dcterms:W3CDTF">2019-01-15T13:50:05Z</dcterms:modified>
</cp:coreProperties>
</file>